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60" r:id="rId6"/>
    <p:sldId id="261" r:id="rId7"/>
    <p:sldId id="262" r:id="rId8"/>
    <p:sldId id="263" r:id="rId9"/>
    <p:sldId id="264"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458513A3-11D6-1E1E-538C-571A23241331}" v="12" dt="2021-11-07T14:51:25.719"/>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029" autoAdjust="0"/>
    <p:restoredTop sz="94660"/>
  </p:normalViewPr>
  <p:slideViewPr>
    <p:cSldViewPr snapToGrid="0">
      <p:cViewPr varScale="1">
        <p:scale>
          <a:sx n="68" d="100"/>
          <a:sy n="68" d="100"/>
        </p:scale>
        <p:origin x="90" y="4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presProps" Target="presProps.xml"/><Relationship Id="rId5" Type="http://schemas.openxmlformats.org/officeDocument/2006/relationships/slide" Target="slides/slide1.xml"/><Relationship Id="rId15" Type="http://schemas.microsoft.com/office/2015/10/relationships/revisionInfo" Target="revisionInfo.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495887DF-D009-46EA-A83B-824B1AE29AB3}" type="datetimeFigureOut">
              <a:rPr lang="en-GB" smtClean="0"/>
              <a:t>10/11/2021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97518452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495887DF-D009-46EA-A83B-824B1AE29AB3}" type="datetimeFigureOut">
              <a:rPr lang="en-GB" smtClean="0"/>
              <a:t>10/11/2021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5547926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495887DF-D009-46EA-A83B-824B1AE29AB3}" type="datetimeFigureOut">
              <a:rPr lang="en-GB" smtClean="0"/>
              <a:t>10/11/2021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114961964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495887DF-D009-46EA-A83B-824B1AE29AB3}" type="datetimeFigureOut">
              <a:rPr lang="en-GB" smtClean="0"/>
              <a:t>10/11/2021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32925783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495887DF-D009-46EA-A83B-824B1AE29AB3}" type="datetimeFigureOut">
              <a:rPr lang="en-GB" smtClean="0"/>
              <a:t>10/11/2021</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22230434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495887DF-D009-46EA-A83B-824B1AE29AB3}" type="datetimeFigureOut">
              <a:rPr lang="en-GB" smtClean="0"/>
              <a:t>10/11/2021</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15581509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495887DF-D009-46EA-A83B-824B1AE29AB3}" type="datetimeFigureOut">
              <a:rPr lang="en-GB" smtClean="0"/>
              <a:t>10/11/2021</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107868259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495887DF-D009-46EA-A83B-824B1AE29AB3}" type="datetimeFigureOut">
              <a:rPr lang="en-GB" smtClean="0"/>
              <a:t>10/11/2021</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391579867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95887DF-D009-46EA-A83B-824B1AE29AB3}" type="datetimeFigureOut">
              <a:rPr lang="en-GB" smtClean="0"/>
              <a:t>10/11/2021</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423577117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495887DF-D009-46EA-A83B-824B1AE29AB3}" type="datetimeFigureOut">
              <a:rPr lang="en-GB" smtClean="0"/>
              <a:t>10/11/2021</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127651543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GB"/>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495887DF-D009-46EA-A83B-824B1AE29AB3}" type="datetimeFigureOut">
              <a:rPr lang="en-GB" smtClean="0"/>
              <a:t>10/11/2021</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E3A1EB6-76A2-456F-9F38-021A3818D71A}" type="slidenum">
              <a:rPr lang="en-GB" smtClean="0"/>
              <a:t>‹#›</a:t>
            </a:fld>
            <a:endParaRPr lang="en-GB"/>
          </a:p>
        </p:txBody>
      </p:sp>
    </p:spTree>
    <p:extLst>
      <p:ext uri="{BB962C8B-B14F-4D97-AF65-F5344CB8AC3E}">
        <p14:creationId xmlns:p14="http://schemas.microsoft.com/office/powerpoint/2010/main" val="5989749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95887DF-D009-46EA-A83B-824B1AE29AB3}" type="datetimeFigureOut">
              <a:rPr lang="en-GB" smtClean="0"/>
              <a:t>10/11/2021</a:t>
            </a:fld>
            <a:endParaRPr lang="en-GB"/>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E3A1EB6-76A2-456F-9F38-021A3818D71A}" type="slidenum">
              <a:rPr lang="en-GB" smtClean="0"/>
              <a:t>‹#›</a:t>
            </a:fld>
            <a:endParaRPr lang="en-GB"/>
          </a:p>
        </p:txBody>
      </p:sp>
    </p:spTree>
    <p:extLst>
      <p:ext uri="{BB962C8B-B14F-4D97-AF65-F5344CB8AC3E}">
        <p14:creationId xmlns:p14="http://schemas.microsoft.com/office/powerpoint/2010/main" val="386024573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1655762"/>
          </a:xfrm>
        </p:spPr>
        <p:txBody>
          <a:bodyPr>
            <a:normAutofit fontScale="90000"/>
          </a:bodyPr>
          <a:lstStyle/>
          <a:p>
            <a:r>
              <a:rPr lang="en-GB" dirty="0">
                <a:latin typeface="Open Sans Light" panose="020B0306030504020204" pitchFamily="34" charset="0"/>
                <a:ea typeface="Open Sans Light" panose="020B0306030504020204" pitchFamily="34" charset="0"/>
                <a:cs typeface="Open Sans Light" panose="020B0306030504020204" pitchFamily="34" charset="0"/>
              </a:rPr>
              <a:t>Charlotte’s Letter to Fergal</a:t>
            </a:r>
          </a:p>
        </p:txBody>
      </p:sp>
      <p:sp>
        <p:nvSpPr>
          <p:cNvPr id="3" name="Subtitle 2"/>
          <p:cNvSpPr>
            <a:spLocks noGrp="1"/>
          </p:cNvSpPr>
          <p:nvPr>
            <p:ph type="subTitle" idx="1"/>
          </p:nvPr>
        </p:nvSpPr>
        <p:spPr>
          <a:xfrm>
            <a:off x="1524000" y="2802076"/>
            <a:ext cx="9144000" cy="626924"/>
          </a:xfrm>
        </p:spPr>
        <p:txBody>
          <a:bodyPr/>
          <a:lstStyle/>
          <a:p>
            <a:r>
              <a:rPr lang="en-GB" dirty="0">
                <a:latin typeface="Open Sans Light" panose="020B0306030504020204" pitchFamily="34" charset="0"/>
                <a:ea typeface="Open Sans Light" panose="020B0306030504020204" pitchFamily="34" charset="0"/>
                <a:cs typeface="Open Sans Light" panose="020B0306030504020204" pitchFamily="34" charset="0"/>
              </a:rPr>
              <a:t>Monday 8</a:t>
            </a:r>
            <a:r>
              <a:rPr lang="en-GB" baseline="30000" dirty="0">
                <a:latin typeface="Open Sans Light" panose="020B0306030504020204" pitchFamily="34" charset="0"/>
                <a:ea typeface="Open Sans Light" panose="020B0306030504020204" pitchFamily="34" charset="0"/>
                <a:cs typeface="Open Sans Light" panose="020B0306030504020204" pitchFamily="34" charset="0"/>
              </a:rPr>
              <a:t>th</a:t>
            </a:r>
            <a:r>
              <a:rPr lang="en-GB" dirty="0">
                <a:latin typeface="Open Sans Light" panose="020B0306030504020204" pitchFamily="34" charset="0"/>
                <a:ea typeface="Open Sans Light" panose="020B0306030504020204" pitchFamily="34" charset="0"/>
                <a:cs typeface="Open Sans Light" panose="020B0306030504020204" pitchFamily="34" charset="0"/>
              </a:rPr>
              <a:t> November 2021</a:t>
            </a:r>
          </a:p>
        </p:txBody>
      </p:sp>
      <p:grpSp>
        <p:nvGrpSpPr>
          <p:cNvPr id="4" name="Google Shape;90;p2">
            <a:extLst>
              <a:ext uri="{FF2B5EF4-FFF2-40B4-BE49-F238E27FC236}">
                <a16:creationId xmlns:a16="http://schemas.microsoft.com/office/drawing/2014/main" id="{5179D27F-8CE4-4BCB-8B58-FF56B46BE3F0}"/>
              </a:ext>
            </a:extLst>
          </p:cNvPr>
          <p:cNvGrpSpPr/>
          <p:nvPr/>
        </p:nvGrpSpPr>
        <p:grpSpPr>
          <a:xfrm>
            <a:off x="800101" y="3429000"/>
            <a:ext cx="10591798" cy="2738859"/>
            <a:chOff x="800101" y="3481711"/>
            <a:chExt cx="8186487" cy="2581790"/>
          </a:xfrm>
        </p:grpSpPr>
        <p:sp>
          <p:nvSpPr>
            <p:cNvPr id="5" name="Google Shape;91;p2">
              <a:extLst>
                <a:ext uri="{FF2B5EF4-FFF2-40B4-BE49-F238E27FC236}">
                  <a16:creationId xmlns:a16="http://schemas.microsoft.com/office/drawing/2014/main" id="{18BF292C-5F45-45CA-9885-10BBAE8AF18F}"/>
                </a:ext>
              </a:extLst>
            </p:cNvPr>
            <p:cNvSpPr/>
            <p:nvPr/>
          </p:nvSpPr>
          <p:spPr>
            <a:xfrm>
              <a:off x="800101" y="3481711"/>
              <a:ext cx="8186487" cy="779228"/>
            </a:xfrm>
            <a:prstGeom prst="roundRect">
              <a:avLst>
                <a:gd name="adj" fmla="val 16667"/>
              </a:avLst>
            </a:prstGeom>
            <a:solidFill>
              <a:srgbClr val="8DA9DB"/>
            </a:solidFill>
            <a:ln w="12700" cap="flat" cmpd="sng">
              <a:solidFill>
                <a:srgbClr val="8DA9DB"/>
              </a:solidFill>
              <a:prstDash val="solid"/>
              <a:miter lim="800000"/>
              <a:headEnd type="none" w="sm" len="sm"/>
              <a:tailEnd type="none" w="sm" len="sm"/>
            </a:ln>
          </p:spPr>
          <p:txBody>
            <a:bodyPr spcFirstLastPara="1" wrap="square" lIns="91425" tIns="45700" rIns="91425" bIns="45700" anchor="ctr" anchorCtr="0">
              <a:norm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marL="0" marR="0" lvl="0" indent="0" algn="l" rtl="0">
                <a:lnSpc>
                  <a:spcPct val="90000"/>
                </a:lnSpc>
                <a:spcBef>
                  <a:spcPts val="0"/>
                </a:spcBef>
                <a:spcAft>
                  <a:spcPts val="0"/>
                </a:spcAft>
                <a:buNone/>
              </a:pPr>
              <a:r>
                <a:rPr lang="en-GB" sz="4600" b="1" i="0" u="none" strike="noStrike" cap="none" dirty="0">
                  <a:solidFill>
                    <a:schemeClr val="lt1"/>
                  </a:solidFill>
                  <a:latin typeface="Calibri"/>
                  <a:ea typeface="Calibri"/>
                  <a:cs typeface="Calibri"/>
                  <a:sym typeface="Calibri"/>
                </a:rPr>
                <a:t>Lesson Objectives</a:t>
              </a:r>
              <a:endParaRPr b="1" dirty="0"/>
            </a:p>
          </p:txBody>
        </p:sp>
        <p:sp>
          <p:nvSpPr>
            <p:cNvPr id="6" name="Google Shape;92;p2">
              <a:extLst>
                <a:ext uri="{FF2B5EF4-FFF2-40B4-BE49-F238E27FC236}">
                  <a16:creationId xmlns:a16="http://schemas.microsoft.com/office/drawing/2014/main" id="{9F9BEDA0-9FCA-4683-8C06-115D82D58531}"/>
                </a:ext>
              </a:extLst>
            </p:cNvPr>
            <p:cNvSpPr/>
            <p:nvPr/>
          </p:nvSpPr>
          <p:spPr>
            <a:xfrm>
              <a:off x="3549889" y="4447696"/>
              <a:ext cx="2686913" cy="1615804"/>
            </a:xfrm>
            <a:prstGeom prst="roundRect">
              <a:avLst>
                <a:gd name="adj" fmla="val 16667"/>
              </a:avLst>
            </a:prstGeom>
            <a:solidFill>
              <a:srgbClr val="FFC000"/>
            </a:solidFill>
            <a:ln>
              <a:noFill/>
            </a:ln>
          </p:spPr>
          <p:txBody>
            <a:bodyPr spcFirstLastPara="1" wrap="square" lIns="0" tIns="45700" rIns="0" bIns="45700" anchor="ctr" anchorCtr="0">
              <a:norm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90000"/>
                </a:lnSpc>
              </a:pPr>
              <a:r>
                <a:rPr lang="en-GB" sz="2400" b="1" dirty="0">
                  <a:cs typeface="Calibri"/>
                </a:rPr>
                <a:t>Read</a:t>
              </a:r>
              <a:r>
                <a:rPr lang="en-GB" sz="2400" dirty="0">
                  <a:cs typeface="Calibri"/>
                </a:rPr>
                <a:t> to the end of Chapter 13.</a:t>
              </a:r>
              <a:endParaRPr lang="en-GB" sz="2400" b="1" dirty="0">
                <a:cs typeface="Calibri"/>
              </a:endParaRPr>
            </a:p>
          </p:txBody>
        </p:sp>
        <p:sp>
          <p:nvSpPr>
            <p:cNvPr id="7" name="Google Shape;93;p2">
              <a:extLst>
                <a:ext uri="{FF2B5EF4-FFF2-40B4-BE49-F238E27FC236}">
                  <a16:creationId xmlns:a16="http://schemas.microsoft.com/office/drawing/2014/main" id="{B3A8979D-9754-4421-8857-31AAF43334EC}"/>
                </a:ext>
              </a:extLst>
            </p:cNvPr>
            <p:cNvSpPr/>
            <p:nvPr/>
          </p:nvSpPr>
          <p:spPr>
            <a:xfrm>
              <a:off x="800101" y="4447696"/>
              <a:ext cx="2686913" cy="1615804"/>
            </a:xfrm>
            <a:prstGeom prst="roundRect">
              <a:avLst>
                <a:gd name="adj" fmla="val 16667"/>
              </a:avLst>
            </a:prstGeom>
            <a:solidFill>
              <a:srgbClr val="00B0F0"/>
            </a:solidFill>
            <a:ln>
              <a:noFill/>
            </a:ln>
          </p:spPr>
          <p:txBody>
            <a:bodyPr spcFirstLastPara="1" wrap="square" lIns="91425" tIns="45700" rIns="91425" bIns="45700" anchor="ctr" anchorCtr="0">
              <a:norm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90000"/>
                </a:lnSpc>
              </a:pPr>
              <a:r>
                <a:rPr lang="en-GB" sz="2400" b="1" dirty="0">
                  <a:cs typeface="Calibri"/>
                </a:rPr>
                <a:t>Write </a:t>
              </a:r>
              <a:r>
                <a:rPr lang="en-GB" sz="2400" dirty="0">
                  <a:cs typeface="Calibri"/>
                </a:rPr>
                <a:t>a letter from Charlotte to Fergal</a:t>
              </a:r>
              <a:endParaRPr lang="en-GB" sz="2400" b="1" dirty="0">
                <a:cs typeface="Calibri"/>
              </a:endParaRPr>
            </a:p>
          </p:txBody>
        </p:sp>
        <p:sp>
          <p:nvSpPr>
            <p:cNvPr id="8" name="Google Shape;94;p2">
              <a:extLst>
                <a:ext uri="{FF2B5EF4-FFF2-40B4-BE49-F238E27FC236}">
                  <a16:creationId xmlns:a16="http://schemas.microsoft.com/office/drawing/2014/main" id="{6BE2648C-3B00-4983-A7A0-46712EE8E05F}"/>
                </a:ext>
              </a:extLst>
            </p:cNvPr>
            <p:cNvSpPr/>
            <p:nvPr/>
          </p:nvSpPr>
          <p:spPr>
            <a:xfrm>
              <a:off x="6299677" y="4422045"/>
              <a:ext cx="2686911" cy="1641456"/>
            </a:xfrm>
            <a:prstGeom prst="roundRect">
              <a:avLst>
                <a:gd name="adj" fmla="val 16667"/>
              </a:avLst>
            </a:prstGeom>
            <a:solidFill>
              <a:srgbClr val="C00000"/>
            </a:solidFill>
            <a:ln>
              <a:noFill/>
            </a:ln>
          </p:spPr>
          <p:txBody>
            <a:bodyPr spcFirstLastPara="1" wrap="square" lIns="91425" tIns="45700" rIns="91425" bIns="45700" anchor="ctr" anchorCtr="0">
              <a:norm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ct val="90000"/>
                </a:lnSpc>
              </a:pPr>
              <a:r>
                <a:rPr lang="en-GB" sz="2400" b="1" dirty="0">
                  <a:solidFill>
                    <a:schemeClr val="bg1"/>
                  </a:solidFill>
                  <a:cs typeface="Calibri"/>
                </a:rPr>
                <a:t>Identify</a:t>
              </a:r>
              <a:r>
                <a:rPr lang="en-GB" sz="2400" dirty="0">
                  <a:solidFill>
                    <a:schemeClr val="bg1"/>
                  </a:solidFill>
                  <a:cs typeface="Calibri"/>
                </a:rPr>
                <a:t> the literary techniques used on page 162.</a:t>
              </a:r>
              <a:endParaRPr lang="en-GB" sz="2400" b="1" dirty="0">
                <a:solidFill>
                  <a:schemeClr val="bg1"/>
                </a:solidFill>
                <a:cs typeface="Calibri"/>
              </a:endParaRPr>
            </a:p>
          </p:txBody>
        </p:sp>
      </p:grpSp>
    </p:spTree>
    <p:extLst>
      <p:ext uri="{BB962C8B-B14F-4D97-AF65-F5344CB8AC3E}">
        <p14:creationId xmlns:p14="http://schemas.microsoft.com/office/powerpoint/2010/main" val="399444245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E524FC-28AC-456A-BA30-2CB318A085AA}"/>
              </a:ext>
            </a:extLst>
          </p:cNvPr>
          <p:cNvSpPr>
            <a:spLocks noGrp="1"/>
          </p:cNvSpPr>
          <p:nvPr>
            <p:ph type="title"/>
          </p:nvPr>
        </p:nvSpPr>
        <p:spPr/>
        <p:txBody>
          <a:bodyPr/>
          <a:lstStyle/>
          <a:p>
            <a:r>
              <a:rPr lang="en-GB" dirty="0"/>
              <a:t>Charlotte’s letter to Fergal</a:t>
            </a:r>
          </a:p>
        </p:txBody>
      </p:sp>
      <p:sp>
        <p:nvSpPr>
          <p:cNvPr id="3" name="Content Placeholder 2">
            <a:extLst>
              <a:ext uri="{FF2B5EF4-FFF2-40B4-BE49-F238E27FC236}">
                <a16:creationId xmlns:a16="http://schemas.microsoft.com/office/drawing/2014/main" id="{1E406830-D25E-44DF-B59E-BACD4B35F421}"/>
              </a:ext>
            </a:extLst>
          </p:cNvPr>
          <p:cNvSpPr>
            <a:spLocks noGrp="1"/>
          </p:cNvSpPr>
          <p:nvPr>
            <p:ph idx="1"/>
          </p:nvPr>
        </p:nvSpPr>
        <p:spPr/>
        <p:txBody>
          <a:bodyPr/>
          <a:lstStyle/>
          <a:p>
            <a:pPr marL="0" indent="0">
              <a:buNone/>
            </a:pPr>
            <a:r>
              <a:rPr lang="en-GB" dirty="0"/>
              <a:t>Charlotte’s letter in a tin</a:t>
            </a:r>
          </a:p>
          <a:p>
            <a:pPr marL="0" indent="0">
              <a:buNone/>
            </a:pPr>
            <a:r>
              <a:rPr lang="en-GB" dirty="0"/>
              <a:t>Your task: </a:t>
            </a:r>
          </a:p>
          <a:p>
            <a:pPr>
              <a:buFontTx/>
              <a:buChar char="-"/>
            </a:pPr>
            <a:r>
              <a:rPr lang="en-GB" dirty="0"/>
              <a:t>Write a letter to Fergal, begging him to reveal his whereabouts</a:t>
            </a:r>
          </a:p>
          <a:p>
            <a:pPr lvl="1">
              <a:buFontTx/>
              <a:buChar char="-"/>
            </a:pPr>
            <a:r>
              <a:rPr lang="en-GB" dirty="0"/>
              <a:t>Paragraph 1: describe the situation at home</a:t>
            </a:r>
          </a:p>
          <a:p>
            <a:pPr lvl="1">
              <a:buFontTx/>
              <a:buChar char="-"/>
            </a:pPr>
            <a:r>
              <a:rPr lang="en-GB" dirty="0"/>
              <a:t>Paragraph 2: give him an update on what you are doing at the minute</a:t>
            </a:r>
          </a:p>
          <a:p>
            <a:pPr lvl="1">
              <a:buFontTx/>
              <a:buChar char="-"/>
            </a:pPr>
            <a:r>
              <a:rPr lang="en-GB" dirty="0"/>
              <a:t>Paragraph 3: explain that you want to find him and how you want to do this</a:t>
            </a:r>
          </a:p>
          <a:p>
            <a:pPr lvl="1">
              <a:buFontTx/>
              <a:buChar char="-"/>
            </a:pPr>
            <a:r>
              <a:rPr lang="en-GB" dirty="0"/>
              <a:t>Paragraph 4: explain why he needs to come home</a:t>
            </a:r>
          </a:p>
        </p:txBody>
      </p:sp>
    </p:spTree>
    <p:extLst>
      <p:ext uri="{BB962C8B-B14F-4D97-AF65-F5344CB8AC3E}">
        <p14:creationId xmlns:p14="http://schemas.microsoft.com/office/powerpoint/2010/main" val="35471227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89D57A6-66BA-4310-957E-5BFB92AE29C4}"/>
              </a:ext>
            </a:extLst>
          </p:cNvPr>
          <p:cNvSpPr>
            <a:spLocks noGrp="1"/>
          </p:cNvSpPr>
          <p:nvPr>
            <p:ph type="title"/>
          </p:nvPr>
        </p:nvSpPr>
        <p:spPr/>
        <p:txBody>
          <a:bodyPr/>
          <a:lstStyle/>
          <a:p>
            <a:r>
              <a:rPr lang="en-GB" dirty="0"/>
              <a:t>Analysing Charlotte’s Thoughts</a:t>
            </a:r>
          </a:p>
        </p:txBody>
      </p:sp>
      <p:sp>
        <p:nvSpPr>
          <p:cNvPr id="3" name="Content Placeholder 2">
            <a:extLst>
              <a:ext uri="{FF2B5EF4-FFF2-40B4-BE49-F238E27FC236}">
                <a16:creationId xmlns:a16="http://schemas.microsoft.com/office/drawing/2014/main" id="{5D8A10F1-0FF1-459A-BDFF-8EF00C97BF11}"/>
              </a:ext>
            </a:extLst>
          </p:cNvPr>
          <p:cNvSpPr>
            <a:spLocks noGrp="1"/>
          </p:cNvSpPr>
          <p:nvPr>
            <p:ph idx="1"/>
          </p:nvPr>
        </p:nvSpPr>
        <p:spPr>
          <a:xfrm>
            <a:off x="1762539" y="1825625"/>
            <a:ext cx="8839200" cy="4667250"/>
          </a:xfrm>
          <a:solidFill>
            <a:schemeClr val="accent4">
              <a:lumMod val="40000"/>
              <a:lumOff val="60000"/>
            </a:schemeClr>
          </a:solidFill>
        </p:spPr>
        <p:txBody>
          <a:bodyPr vert="horz" lIns="91440" tIns="45720" rIns="91440" bIns="45720" rtlCol="0" anchor="t">
            <a:normAutofit/>
          </a:bodyPr>
          <a:lstStyle/>
          <a:p>
            <a:pPr marL="0" indent="0">
              <a:spcAft>
                <a:spcPts val="1800"/>
              </a:spcAft>
              <a:buNone/>
            </a:pPr>
            <a:r>
              <a:rPr lang="en-GB" sz="3200" dirty="0">
                <a:latin typeface="Perpetua"/>
              </a:rPr>
              <a:t>Charlotte walked home briskly, without even thinking of where she was going. She had to tell somebody now, a grown-up, an adult. She had to tell them all about everything – the tins, the finger, the ring, the severed ear, the gold stud, the note. As soon as she got home she’d tell someone. She’d tell her dad. Or maybe her mum. Or both of them together. Or maybe go to the police. But she had to tell someone. She was out of her depth now. It was all way, way over her head, it was deep, deep water. Deep enough to drown in.</a:t>
            </a:r>
          </a:p>
        </p:txBody>
      </p:sp>
      <p:sp>
        <p:nvSpPr>
          <p:cNvPr id="4" name="TextBox 3">
            <a:extLst>
              <a:ext uri="{FF2B5EF4-FFF2-40B4-BE49-F238E27FC236}">
                <a16:creationId xmlns:a16="http://schemas.microsoft.com/office/drawing/2014/main" id="{7E32EF40-3136-47E6-A6DD-D0E126CD3925}"/>
              </a:ext>
            </a:extLst>
          </p:cNvPr>
          <p:cNvSpPr txBox="1"/>
          <p:nvPr/>
        </p:nvSpPr>
        <p:spPr>
          <a:xfrm>
            <a:off x="1007165" y="1351722"/>
            <a:ext cx="1272209" cy="369332"/>
          </a:xfrm>
          <a:prstGeom prst="rect">
            <a:avLst/>
          </a:prstGeom>
          <a:noFill/>
        </p:spPr>
        <p:txBody>
          <a:bodyPr wrap="square" rtlCol="0">
            <a:spAutoFit/>
          </a:bodyPr>
          <a:lstStyle/>
          <a:p>
            <a:r>
              <a:rPr lang="en-GB" dirty="0"/>
              <a:t>p. 161</a:t>
            </a:r>
          </a:p>
        </p:txBody>
      </p:sp>
    </p:spTree>
    <p:extLst>
      <p:ext uri="{BB962C8B-B14F-4D97-AF65-F5344CB8AC3E}">
        <p14:creationId xmlns:p14="http://schemas.microsoft.com/office/powerpoint/2010/main" val="25485542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16DD09-2405-4802-BE56-447106E78A7A}"/>
              </a:ext>
            </a:extLst>
          </p:cNvPr>
          <p:cNvSpPr>
            <a:spLocks noGrp="1"/>
          </p:cNvSpPr>
          <p:nvPr>
            <p:ph type="title"/>
          </p:nvPr>
        </p:nvSpPr>
        <p:spPr/>
        <p:txBody>
          <a:bodyPr/>
          <a:lstStyle/>
          <a:p>
            <a:r>
              <a:rPr lang="en-GB" dirty="0"/>
              <a:t>Read onto Chapter 13</a:t>
            </a:r>
          </a:p>
        </p:txBody>
      </p:sp>
      <p:sp>
        <p:nvSpPr>
          <p:cNvPr id="3" name="Content Placeholder 2">
            <a:extLst>
              <a:ext uri="{FF2B5EF4-FFF2-40B4-BE49-F238E27FC236}">
                <a16:creationId xmlns:a16="http://schemas.microsoft.com/office/drawing/2014/main" id="{DE32B69C-6652-472D-B395-FE8E4CAE0C79}"/>
              </a:ext>
            </a:extLst>
          </p:cNvPr>
          <p:cNvSpPr>
            <a:spLocks noGrp="1"/>
          </p:cNvSpPr>
          <p:nvPr>
            <p:ph idx="1"/>
          </p:nvPr>
        </p:nvSpPr>
        <p:spPr/>
        <p:txBody>
          <a:bodyPr/>
          <a:lstStyle/>
          <a:p>
            <a:pPr marL="0" indent="0">
              <a:buNone/>
            </a:pPr>
            <a:r>
              <a:rPr lang="en-GB" dirty="0"/>
              <a:t>Complete Charlotte’s ‘Reporter’s Notebook’ worksheet</a:t>
            </a:r>
          </a:p>
        </p:txBody>
      </p:sp>
    </p:spTree>
    <p:extLst>
      <p:ext uri="{BB962C8B-B14F-4D97-AF65-F5344CB8AC3E}">
        <p14:creationId xmlns:p14="http://schemas.microsoft.com/office/powerpoint/2010/main" val="107989170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693737-4CC2-4CF0-9DC1-35E6DCB26089}"/>
              </a:ext>
            </a:extLst>
          </p:cNvPr>
          <p:cNvSpPr>
            <a:spLocks noGrp="1"/>
          </p:cNvSpPr>
          <p:nvPr>
            <p:ph type="title"/>
          </p:nvPr>
        </p:nvSpPr>
        <p:spPr/>
        <p:txBody>
          <a:bodyPr/>
          <a:lstStyle/>
          <a:p>
            <a:r>
              <a:rPr lang="en-GB" dirty="0"/>
              <a:t>Learning about factory conditions</a:t>
            </a:r>
          </a:p>
        </p:txBody>
      </p:sp>
      <p:sp>
        <p:nvSpPr>
          <p:cNvPr id="3" name="Content Placeholder 2">
            <a:extLst>
              <a:ext uri="{FF2B5EF4-FFF2-40B4-BE49-F238E27FC236}">
                <a16:creationId xmlns:a16="http://schemas.microsoft.com/office/drawing/2014/main" id="{8730E6BF-5338-486F-9D30-FA4C22BE9913}"/>
              </a:ext>
            </a:extLst>
          </p:cNvPr>
          <p:cNvSpPr>
            <a:spLocks noGrp="1"/>
          </p:cNvSpPr>
          <p:nvPr>
            <p:ph idx="1"/>
          </p:nvPr>
        </p:nvSpPr>
        <p:spPr/>
        <p:txBody>
          <a:bodyPr/>
          <a:lstStyle/>
          <a:p>
            <a:endParaRPr lang="en-GB"/>
          </a:p>
        </p:txBody>
      </p:sp>
    </p:spTree>
    <p:extLst>
      <p:ext uri="{BB962C8B-B14F-4D97-AF65-F5344CB8AC3E}">
        <p14:creationId xmlns:p14="http://schemas.microsoft.com/office/powerpoint/2010/main" val="15805841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B81F34-2FA3-467F-8A2D-2EE762B721FF}"/>
              </a:ext>
            </a:extLst>
          </p:cNvPr>
          <p:cNvSpPr>
            <a:spLocks noGrp="1"/>
          </p:cNvSpPr>
          <p:nvPr>
            <p:ph type="title"/>
          </p:nvPr>
        </p:nvSpPr>
        <p:spPr/>
        <p:txBody>
          <a:bodyPr/>
          <a:lstStyle/>
          <a:p>
            <a:endParaRPr lang="en-GB"/>
          </a:p>
        </p:txBody>
      </p:sp>
      <p:sp>
        <p:nvSpPr>
          <p:cNvPr id="3" name="Content Placeholder 2">
            <a:extLst>
              <a:ext uri="{FF2B5EF4-FFF2-40B4-BE49-F238E27FC236}">
                <a16:creationId xmlns:a16="http://schemas.microsoft.com/office/drawing/2014/main" id="{F7749AAB-5885-4E29-93B5-9F642FE8D22B}"/>
              </a:ext>
            </a:extLst>
          </p:cNvPr>
          <p:cNvSpPr>
            <a:spLocks noGrp="1"/>
          </p:cNvSpPr>
          <p:nvPr>
            <p:ph idx="1"/>
          </p:nvPr>
        </p:nvSpPr>
        <p:spPr/>
        <p:txBody>
          <a:bodyPr/>
          <a:lstStyle/>
          <a:p>
            <a:endParaRPr lang="en-GB"/>
          </a:p>
        </p:txBody>
      </p:sp>
    </p:spTree>
    <p:extLst>
      <p:ext uri="{BB962C8B-B14F-4D97-AF65-F5344CB8AC3E}">
        <p14:creationId xmlns:p14="http://schemas.microsoft.com/office/powerpoint/2010/main" val="247914296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Presentation1" id="{1B7DB29E-93B8-45BF-AB2C-A7B48E8074C1}" vid="{0185DEDF-583F-49DF-A042-984AA3002500}"/>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B2B2A1789BBD544EA6ED56CCD425B0F5" ma:contentTypeVersion="14" ma:contentTypeDescription="Create a new document." ma:contentTypeScope="" ma:versionID="4a04ad53359eee12daad147c7916b3fc">
  <xsd:schema xmlns:xsd="http://www.w3.org/2001/XMLSchema" xmlns:xs="http://www.w3.org/2001/XMLSchema" xmlns:p="http://schemas.microsoft.com/office/2006/metadata/properties" xmlns:ns3="a5ca2c14-d559-4d0f-b326-ae05938bf16d" xmlns:ns4="3520c626-eb21-49a0-b42b-66ade828090c" targetNamespace="http://schemas.microsoft.com/office/2006/metadata/properties" ma:root="true" ma:fieldsID="03c1a6022163131f9b201c3a2840994c" ns3:_="" ns4:_="">
    <xsd:import namespace="a5ca2c14-d559-4d0f-b326-ae05938bf16d"/>
    <xsd:import namespace="3520c626-eb21-49a0-b42b-66ade828090c"/>
    <xsd:element name="properties">
      <xsd:complexType>
        <xsd:sequence>
          <xsd:element name="documentManagement">
            <xsd:complexType>
              <xsd:all>
                <xsd:element ref="ns3:MediaServiceMetadata" minOccurs="0"/>
                <xsd:element ref="ns3:MediaServiceFastMetadata"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DateTaken" minOccurs="0"/>
                <xsd:element ref="ns3:MediaLengthInSecond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5ca2c14-d559-4d0f-b326-ae05938bf16d"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0" nillable="true" ma:displayName="Tags" ma:internalName="MediaServiceAutoTags" ma:readOnly="true">
      <xsd:simpleType>
        <xsd:restriction base="dms:Text"/>
      </xsd:simpleType>
    </xsd:element>
    <xsd:element name="MediaServiceOCR" ma:index="11" nillable="true" ma:displayName="Extracted Text" ma:internalName="MediaServiceOCR" ma:readOnly="true">
      <xsd:simpleType>
        <xsd:restriction base="dms:Note">
          <xsd:maxLength value="255"/>
        </xsd:restriction>
      </xsd:simpleType>
    </xsd:element>
    <xsd:element name="MediaServiceGenerationTime" ma:index="12" nillable="true" ma:displayName="MediaServiceGenerationTime" ma:hidden="true" ma:internalName="MediaServiceGenerationTime" ma:readOnly="true">
      <xsd:simpleType>
        <xsd:restriction base="dms:Text"/>
      </xsd:simpleType>
    </xsd:element>
    <xsd:element name="MediaServiceEventHashCode" ma:index="13" nillable="true" ma:displayName="MediaServiceEventHashCode" ma:hidden="true" ma:internalName="MediaServiceEventHashCode" ma:readOnly="true">
      <xsd:simpleType>
        <xsd:restriction base="dms:Text"/>
      </xsd:simpleType>
    </xsd:element>
    <xsd:element name="MediaServiceAutoKeyPoints" ma:index="14" nillable="true" ma:displayName="MediaServiceAutoKeyPoints" ma:hidden="true" ma:internalName="MediaServiceAutoKeyPoints" ma:readOnly="true">
      <xsd:simpleType>
        <xsd:restriction base="dms:Note"/>
      </xsd:simpleType>
    </xsd:element>
    <xsd:element name="MediaServiceKeyPoints" ma:index="15" nillable="true" ma:displayName="KeyPoints" ma:internalName="MediaServiceKeyPoints" ma:readOnly="true">
      <xsd:simpleType>
        <xsd:restriction base="dms:Note">
          <xsd:maxLength value="255"/>
        </xsd:restriction>
      </xsd:simpleType>
    </xsd:element>
    <xsd:element name="MediaServiceDateTaken" ma:index="16" nillable="true" ma:displayName="MediaServiceDateTaken" ma:hidden="true" ma:internalName="MediaServiceDateTaken" ma:readOnly="true">
      <xsd:simpleType>
        <xsd:restriction base="dms:Text"/>
      </xsd:simpleType>
    </xsd:element>
    <xsd:element name="MediaLengthInSeconds" ma:index="17" nillable="true" ma:displayName="Length (seconds)" ma:internalName="MediaLengthInSeconds" ma:readOnly="true">
      <xsd:simpleType>
        <xsd:restriction base="dms:Unknown"/>
      </xsd:simpleType>
    </xsd:element>
    <xsd:element name="MediaServiceLocation" ma:index="18"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3520c626-eb21-49a0-b42b-66ade828090c" elementFormDefault="qualified">
    <xsd:import namespace="http://schemas.microsoft.com/office/2006/documentManagement/types"/>
    <xsd:import namespace="http://schemas.microsoft.com/office/infopath/2007/PartnerControls"/>
    <xsd:element name="SharedWithUsers" ma:index="19"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20" nillable="true" ma:displayName="Shared With Details" ma:internalName="SharedWithDetails" ma:readOnly="true">
      <xsd:simpleType>
        <xsd:restriction base="dms:Note">
          <xsd:maxLength value="255"/>
        </xsd:restriction>
      </xsd:simpleType>
    </xsd:element>
    <xsd:element name="SharingHintHash" ma:index="21"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5ED8105-AED7-4A79-857F-E12CAF71FFDA}">
  <ds:schemaRefs>
    <ds:schemaRef ds:uri="http://www.w3.org/XML/1998/namespace"/>
    <ds:schemaRef ds:uri="a5ca2c14-d559-4d0f-b326-ae05938bf16d"/>
    <ds:schemaRef ds:uri="http://purl.org/dc/dcmitype/"/>
    <ds:schemaRef ds:uri="3520c626-eb21-49a0-b42b-66ade828090c"/>
    <ds:schemaRef ds:uri="http://purl.org/dc/elements/1.1/"/>
    <ds:schemaRef ds:uri="http://schemas.microsoft.com/office/infopath/2007/PartnerControls"/>
    <ds:schemaRef ds:uri="http://schemas.microsoft.com/office/2006/documentManagement/types"/>
    <ds:schemaRef ds:uri="http://schemas.openxmlformats.org/package/2006/metadata/core-properties"/>
    <ds:schemaRef ds:uri="http://schemas.microsoft.com/office/2006/metadata/properties"/>
    <ds:schemaRef ds:uri="http://purl.org/dc/terms/"/>
  </ds:schemaRefs>
</ds:datastoreItem>
</file>

<file path=customXml/itemProps2.xml><?xml version="1.0" encoding="utf-8"?>
<ds:datastoreItem xmlns:ds="http://schemas.openxmlformats.org/officeDocument/2006/customXml" ds:itemID="{B42BAEF7-9D76-4E16-94AC-040DB3F6255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a5ca2c14-d559-4d0f-b326-ae05938bf16d"/>
    <ds:schemaRef ds:uri="3520c626-eb21-49a0-b42b-66ade828090c"/>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2AD824DE-82D6-4912-AA9B-34DAFB948961}">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blank</Template>
  <TotalTime>1624</TotalTime>
  <Words>256</Words>
  <Application>Microsoft Office PowerPoint</Application>
  <PresentationFormat>Widescreen</PresentationFormat>
  <Paragraphs>20</Paragraphs>
  <Slides>6</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6</vt:i4>
      </vt:variant>
    </vt:vector>
  </HeadingPairs>
  <TitlesOfParts>
    <vt:vector size="12" baseType="lpstr">
      <vt:lpstr>Arial</vt:lpstr>
      <vt:lpstr>Calibri</vt:lpstr>
      <vt:lpstr>Calibri Light</vt:lpstr>
      <vt:lpstr>Open Sans Light</vt:lpstr>
      <vt:lpstr>Perpetua</vt:lpstr>
      <vt:lpstr>Office Theme</vt:lpstr>
      <vt:lpstr>Charlotte’s Letter to Fergal</vt:lpstr>
      <vt:lpstr>Charlotte’s letter to Fergal</vt:lpstr>
      <vt:lpstr>Analysing Charlotte’s Thoughts</vt:lpstr>
      <vt:lpstr>Read onto Chapter 13</vt:lpstr>
      <vt:lpstr>Learning about factory conditions</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Charlotte’s Letter to Fergal</dc:title>
  <dc:creator>Charis Taylor</dc:creator>
  <cp:lastModifiedBy>Charis Taylor</cp:lastModifiedBy>
  <cp:revision>12</cp:revision>
  <dcterms:created xsi:type="dcterms:W3CDTF">2021-11-05T12:03:49Z</dcterms:created>
  <dcterms:modified xsi:type="dcterms:W3CDTF">2021-11-10T17:17:47Z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0x010100B2B2A1789BBD544EA6ED56CCD425B0F5</vt:lpwstr>
  </property>
</Properties>
</file>